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90" r:id="rId4"/>
    <p:sldId id="377" r:id="rId5"/>
    <p:sldId id="378" r:id="rId6"/>
    <p:sldId id="3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924" autoAdjust="0"/>
  </p:normalViewPr>
  <p:slideViewPr>
    <p:cSldViewPr snapToGrid="0">
      <p:cViewPr varScale="1">
        <p:scale>
          <a:sx n="63" d="100"/>
          <a:sy n="63" d="100"/>
        </p:scale>
        <p:origin x="1020" y="66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194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DT26:</a:t>
            </a:r>
          </a:p>
          <a:p>
            <a:r>
              <a:rPr lang="en-US" noProof="1"/>
              <a:t>Data Protection Act (GDPR)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03D6F70-A6B4-468B-AF48-31C495D3375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2508" r="12508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4B48B55-D309-4721-96CE-6D0C47BB3E51}"/>
              </a:ext>
            </a:extLst>
          </p:cNvPr>
          <p:cNvSpPr/>
          <p:nvPr/>
        </p:nvSpPr>
        <p:spPr>
          <a:xfrm>
            <a:off x="157164" y="93268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613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What data do these companies/intuitions store about you?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3C1DEA-74D8-4FB3-AC28-7F09A0CBC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63" y="1630680"/>
            <a:ext cx="2420991" cy="162020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3F2B04C-C37A-475E-974B-6C759ACA66E2}"/>
              </a:ext>
            </a:extLst>
          </p:cNvPr>
          <p:cNvSpPr/>
          <p:nvPr/>
        </p:nvSpPr>
        <p:spPr>
          <a:xfrm>
            <a:off x="266963" y="3429000"/>
            <a:ext cx="2420991" cy="30022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6" name="Picture 2" descr="Bank Building - English Pound clipart. Free download transparent .PNG |  Creazilla">
            <a:extLst>
              <a:ext uri="{FF2B5EF4-FFF2-40B4-BE49-F238E27FC236}">
                <a16:creationId xmlns:a16="http://schemas.microsoft.com/office/drawing/2014/main" id="{ECEA0389-DA78-4684-926C-5C909DAF7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678" y="1630680"/>
            <a:ext cx="1719214" cy="162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4CBD0CC-D6B2-4E98-95BC-9A45968B93AD}"/>
              </a:ext>
            </a:extLst>
          </p:cNvPr>
          <p:cNvSpPr/>
          <p:nvPr/>
        </p:nvSpPr>
        <p:spPr>
          <a:xfrm>
            <a:off x="4834789" y="3429000"/>
            <a:ext cx="2420991" cy="30022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8" name="Picture 4" descr="School emoji clipart. Free download transparent .PNG | Creazilla">
            <a:extLst>
              <a:ext uri="{FF2B5EF4-FFF2-40B4-BE49-F238E27FC236}">
                <a16:creationId xmlns:a16="http://schemas.microsoft.com/office/drawing/2014/main" id="{F4AC60B4-2520-43C4-B49E-F0B088704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310" y="1117282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0C1A318-3D5A-4D21-9685-E98EF4A3E823}"/>
              </a:ext>
            </a:extLst>
          </p:cNvPr>
          <p:cNvSpPr/>
          <p:nvPr/>
        </p:nvSpPr>
        <p:spPr>
          <a:xfrm>
            <a:off x="9402615" y="3429000"/>
            <a:ext cx="2420991" cy="30022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942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43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Data Protection Act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The Data Protection Act 2018 controls how your personal information is used by organisations, businesses or the government.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15150" y="909835"/>
            <a:ext cx="5024437" cy="3575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915150" y="1448194"/>
            <a:ext cx="5024437" cy="51174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The Data Protection is made up of seven key principles. 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List as many principles that you can think of.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5CE5B0-D993-4FAF-9619-11A01B8B747E}"/>
              </a:ext>
            </a:extLst>
          </p:cNvPr>
          <p:cNvSpPr/>
          <p:nvPr/>
        </p:nvSpPr>
        <p:spPr>
          <a:xfrm>
            <a:off x="252415" y="5059680"/>
            <a:ext cx="6304983" cy="15060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are principles?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Think about what organisations, businesses or the government should and shouldn’t do with your data!!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94F351-B7F0-47AB-8B86-AA88DB54A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853" y="1718671"/>
            <a:ext cx="4365307" cy="292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09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43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Match them up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Match the example to the Data Protection principle. The first one has been done for you.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E4A31D-B537-4474-9026-A7F5D5435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652"/>
              </p:ext>
            </p:extLst>
          </p:nvPr>
        </p:nvGraphicFramePr>
        <p:xfrm>
          <a:off x="812800" y="1649306"/>
          <a:ext cx="10739121" cy="42564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7320">
                  <a:extLst>
                    <a:ext uri="{9D8B030D-6E8A-4147-A177-3AD203B41FA5}">
                      <a16:colId xmlns:a16="http://schemas.microsoft.com/office/drawing/2014/main" val="3930934060"/>
                    </a:ext>
                  </a:extLst>
                </a:gridCol>
                <a:gridCol w="1249680">
                  <a:extLst>
                    <a:ext uri="{9D8B030D-6E8A-4147-A177-3AD203B41FA5}">
                      <a16:colId xmlns:a16="http://schemas.microsoft.com/office/drawing/2014/main" val="1732655600"/>
                    </a:ext>
                  </a:extLst>
                </a:gridCol>
                <a:gridCol w="5532121">
                  <a:extLst>
                    <a:ext uri="{9D8B030D-6E8A-4147-A177-3AD203B41FA5}">
                      <a16:colId xmlns:a16="http://schemas.microsoft.com/office/drawing/2014/main" val="4153245413"/>
                    </a:ext>
                  </a:extLst>
                </a:gridCol>
              </a:tblGrid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1. Lawful, Fairness and Transparency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A. Must not keep personal data for longer than you need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13263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2. Purpose limitation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B. Personal data must be used for what it’s intended for.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994169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3. Data minimisation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C. Ensure that you have appropriate security measures in place to protect the personal data you hold.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622625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4. Accuracy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D. Must be open and honest on how data is stored and processed.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242991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5. Storage limitation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E. Take responsibility for what you do with personal data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241553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6. Integrity and Confidentiality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F. Data used should be adequate, relevant and necessary.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286095"/>
                  </a:ext>
                </a:extLst>
              </a:tr>
              <a:tr h="565362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7. Accountability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G. Data stored must be correct and any incorrect data should be correct/erased.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29151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00203E0-1DFA-4004-B49C-6B9FF2CEF61A}"/>
              </a:ext>
            </a:extLst>
          </p:cNvPr>
          <p:cNvCxnSpPr>
            <a:cxnSpLocks/>
          </p:cNvCxnSpPr>
          <p:nvPr/>
        </p:nvCxnSpPr>
        <p:spPr>
          <a:xfrm>
            <a:off x="4754880" y="1920240"/>
            <a:ext cx="1341120" cy="19354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20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4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E4B840-7D55-4765-930F-2C9851617D45}"/>
              </a:ext>
            </a:extLst>
          </p:cNvPr>
          <p:cNvSpPr/>
          <p:nvPr/>
        </p:nvSpPr>
        <p:spPr>
          <a:xfrm>
            <a:off x="282892" y="4604132"/>
            <a:ext cx="4898709" cy="18517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Guidance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Can the staff themselves pose a risk?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Is the network at risk?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Are there other security issues that schools need to be aware of?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7FF17A-C749-4F73-9EAE-CD40BA087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892" y="850581"/>
            <a:ext cx="4913948" cy="35173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64709A-A792-4317-9095-94C5FEB8FF8D}"/>
              </a:ext>
            </a:extLst>
          </p:cNvPr>
          <p:cNvSpPr/>
          <p:nvPr/>
        </p:nvSpPr>
        <p:spPr>
          <a:xfrm>
            <a:off x="5669280" y="850581"/>
            <a:ext cx="6365557" cy="12068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Scenario: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school will use a database to store high volumes of data for staff, students and parents. It would be catastrophic if a school suffered a GDPR breach.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85EEA-FD60-4961-BB28-21A561259E16}"/>
              </a:ext>
            </a:extLst>
          </p:cNvPr>
          <p:cNvSpPr/>
          <p:nvPr/>
        </p:nvSpPr>
        <p:spPr>
          <a:xfrm>
            <a:off x="5669280" y="2057400"/>
            <a:ext cx="6365557" cy="438807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u="sng" dirty="0">
                <a:solidFill>
                  <a:schemeClr val="tx1"/>
                </a:solidFill>
                <a:latin typeface="+mj-lt"/>
              </a:rPr>
              <a:t>Discuss some of the factors schools must consider to ensure that all the data stored on the school network remains secure.</a:t>
            </a:r>
          </a:p>
          <a:p>
            <a:pPr algn="ctr"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802988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346</Words>
  <Application>Microsoft Office PowerPoint</Application>
  <PresentationFormat>Widescreen</PresentationFormat>
  <Paragraphs>53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2021-07-04T09:38:12Z</dcterms:modified>
</cp:coreProperties>
</file>